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2286000" y="1645920"/>
            <a:ext cx="7619695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  <a:defRPr sz="5600" b="1">
                <a:solidFill>
                  <a:srgbClr val="FFFFFF"/>
                </a:solidFill>
                <a:latin typeface="Noto Serif CJK SC"/>
              </a:defRPr>
            </a:pPr>
            <a:r>
              <a:rPr a:eaTypeface="Noto Serif CJK SC"/>
              <a:t>立大志</a:t>
            </a:r>
          </a:p>
        </p:txBody>
      </p:sp>
      <p:sp>
        <p:nvSpPr>
          <p:cNvPr id="3" name="Rectangle 2"/>
          <p:cNvSpPr/>
          <p:nvPr/>
        </p:nvSpPr>
        <p:spPr>
          <a:xfrm>
            <a:off x="3962301" y="2834640"/>
            <a:ext cx="4267093" cy="25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286000" y="3063240"/>
            <a:ext cx="761969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  <a:defRPr sz="2100" b="0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上篇 · 自驱力的三大误区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82880"/>
            <a:ext cx="10728655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  <a:defRPr sz="3800" b="1">
                <a:solidFill>
                  <a:srgbClr val="1E293B"/>
                </a:solidFill>
                <a:latin typeface="Noto Serif CJK SC"/>
              </a:defRPr>
            </a:pPr>
            <a:r>
              <a:rPr a:eaTypeface="Noto Serif CJK SC"/>
              <a:t>上篇总结 · 三大误区的共同错误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05840"/>
            <a:ext cx="10728655" cy="82296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005840"/>
            <a:ext cx="101600" cy="82296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1170432"/>
            <a:ext cx="9875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Aft>
                <a:spcPts val="0"/>
              </a:spcAft>
              <a:defRPr sz="2200" b="1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天赋论 → 把自驱力当"天赋"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2011680"/>
            <a:ext cx="10728655" cy="82296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31520" y="2011680"/>
            <a:ext cx="101600" cy="82296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2176272"/>
            <a:ext cx="9875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Aft>
                <a:spcPts val="0"/>
              </a:spcAft>
              <a:defRPr sz="2200" b="1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逼迫论 → 把自驱力当"外部输入"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" y="3017520"/>
            <a:ext cx="10728655" cy="82296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31520" y="3017520"/>
            <a:ext cx="101600" cy="82296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97280" y="3182112"/>
            <a:ext cx="9875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Aft>
                <a:spcPts val="0"/>
              </a:spcAft>
              <a:defRPr sz="2200" b="1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等待论 → 把自驱力当"自动解锁"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4114800"/>
            <a:ext cx="50800" cy="1188720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82320" y="4114800"/>
            <a:ext cx="10677855" cy="118872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51560" y="4206240"/>
            <a:ext cx="102412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40000"/>
              </a:lnSpc>
              <a:spcAft>
                <a:spcPts val="400"/>
              </a:spcAft>
              <a:defRPr sz="2400" b="1">
                <a:solidFill>
                  <a:srgbClr val="1D4ED8"/>
                </a:solidFill>
                <a:latin typeface="Noto Serif CJK SC"/>
              </a:defRPr>
            </a:pPr>
            <a:r>
              <a:rPr a:eaTypeface="Noto Serif CJK SC"/>
              <a:t>共同错误：把自驱力当成了"外部输入"的结果，</a:t>
            </a:r>
          </a:p>
          <a:p>
            <a:pPr algn="l">
              <a:lnSpc>
                <a:spcPct val="140000"/>
              </a:lnSpc>
              <a:spcAft>
                <a:spcPts val="0"/>
              </a:spcAft>
              <a:defRPr sz="2400" b="1">
                <a:solidFill>
                  <a:srgbClr val="1D4ED8"/>
                </a:solidFill>
                <a:latin typeface="Noto Serif CJK SC"/>
              </a:defRPr>
            </a:pPr>
            <a:r>
              <a:rPr a:eaTypeface="Noto Serif CJK SC"/>
              <a:t>而不是"内部点燃"的过程。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00400" y="548640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  <a:spcAft>
                <a:spcPts val="0"/>
              </a:spcAft>
              <a:defRPr sz="2200" b="0">
                <a:solidFill>
                  <a:srgbClr val="B7791F"/>
                </a:solidFill>
                <a:latin typeface="Noto Sans CJK SC"/>
              </a:defRPr>
            </a:pPr>
            <a:r>
              <a:rPr a:eaTypeface="Noto Sans CJK SC"/>
              <a:t>中篇预告 → 自驱力的第一性原理是什么？和志向的关系是什么？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82009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Aft>
                <a:spcPts val="0"/>
              </a:spcAft>
              <a:defRPr sz="3800" b="1">
                <a:solidFill>
                  <a:srgbClr val="1E293B"/>
                </a:solidFill>
                <a:latin typeface="Noto Serif CJK SC"/>
              </a:defRPr>
            </a:pPr>
            <a:r>
              <a:rPr a:eaTypeface="Noto Serif CJK SC"/>
              <a:t>想象一下，你的孩子……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51560"/>
            <a:ext cx="146304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理想画面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508760"/>
            <a:ext cx="7772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不需要你催、不需要你盯、不需要你推</a:t>
            </a:r>
          </a:p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自己设闹钟、自己规划时间、自己关掉手机</a:t>
            </a:r>
          </a:p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周末主动看书、主动跑步、主动规划时间</a:t>
            </a:r>
          </a:p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作业不用陪、考试不用逼、成绩自己在意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3566160"/>
            <a:ext cx="10515600" cy="27432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3566160"/>
            <a:ext cx="38100" cy="274320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34440" y="4069080"/>
            <a:ext cx="9601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Aft>
                <a:spcPts val="0"/>
              </a:spcAft>
              <a:defRPr sz="2800" b="1">
                <a:solidFill>
                  <a:srgbClr val="B7791F"/>
                </a:solidFill>
                <a:latin typeface="Noto Serif CJK SC"/>
              </a:defRPr>
            </a:pPr>
            <a:r>
              <a:rPr a:eaTypeface="Noto Serif CJK SC"/>
              <a:t>这个孩子，到底是怎么养成的？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82009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Aft>
                <a:spcPts val="0"/>
              </a:spcAft>
              <a:defRPr sz="3800" b="1">
                <a:solidFill>
                  <a:srgbClr val="1E293B"/>
                </a:solidFill>
                <a:latin typeface="Noto Serif CJK SC"/>
              </a:defRPr>
            </a:pPr>
            <a:r>
              <a:rPr a:eaTypeface="Noto Serif CJK SC"/>
              <a:t>又或者……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51560"/>
            <a:ext cx="146304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现实困境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508760"/>
            <a:ext cx="7772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什么都好，就是"不催不动"</a:t>
            </a:r>
          </a:p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作业要催、起床要催、练琴要催、洗澡要催</a:t>
            </a:r>
          </a:p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你像人形闹钟，从早响到晚</a:t>
            </a:r>
          </a:p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你累，他也烦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3566160"/>
            <a:ext cx="10515600" cy="27432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3566160"/>
            <a:ext cx="38100" cy="27432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34440" y="4069080"/>
            <a:ext cx="9601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Aft>
                <a:spcPts val="0"/>
              </a:spcAft>
              <a:defRPr sz="2800" b="1">
                <a:solidFill>
                  <a:srgbClr val="B7791F"/>
                </a:solidFill>
                <a:latin typeface="Noto Serif CJK SC"/>
              </a:defRPr>
            </a:pPr>
            <a:r>
              <a:rPr a:eaTypeface="Noto Serif CJK SC"/>
              <a:t>离开你的视线，他会不会彻底"躺平"？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0" y="914400"/>
            <a:ext cx="5790895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8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❌ 不是智商</a:t>
            </a:r>
          </a:p>
          <a:p>
            <a:pPr algn="ctr">
              <a:lnSpc>
                <a:spcPct val="18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❌ 不是性格</a:t>
            </a:r>
          </a:p>
          <a:p>
            <a:pPr algn="ctr">
              <a:lnSpc>
                <a:spcPct val="18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❌ 不是家境</a:t>
            </a:r>
          </a:p>
        </p:txBody>
      </p:sp>
      <p:sp>
        <p:nvSpPr>
          <p:cNvPr id="3" name="Rectangle 2"/>
          <p:cNvSpPr/>
          <p:nvPr/>
        </p:nvSpPr>
        <p:spPr>
          <a:xfrm>
            <a:off x="1371600" y="2926080"/>
            <a:ext cx="9448495" cy="292608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371600" y="2926080"/>
            <a:ext cx="38100" cy="292608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781995" y="2926080"/>
            <a:ext cx="38100" cy="292608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011680" y="3291840"/>
            <a:ext cx="8168335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1200"/>
              </a:spcAft>
              <a:defRPr sz="2600" b="1">
                <a:solidFill>
                  <a:srgbClr val="13795B"/>
                </a:solidFill>
                <a:latin typeface="Noto Sans CJK SC"/>
              </a:defRPr>
            </a:pPr>
            <a:r>
              <a:rPr a:eaTypeface="Noto Sans CJK SC"/>
              <a:t>✅ 真正的差别</a:t>
            </a:r>
          </a:p>
          <a:p>
            <a:pPr algn="ctr">
              <a:lnSpc>
                <a:spcPct val="130000"/>
              </a:lnSpc>
              <a:spcAft>
                <a:spcPts val="0"/>
              </a:spcAft>
              <a:defRPr sz="2800" b="1">
                <a:solidFill>
                  <a:srgbClr val="B7791F"/>
                </a:solidFill>
                <a:latin typeface="Noto Serif CJK SC"/>
              </a:defRPr>
            </a:pPr>
            <a:r>
              <a:rPr a:eaTypeface="Noto Serif CJK SC"/>
              <a:t>一个孩子有自驱力，一个没有。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72865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  <a:defRPr sz="3800" b="1">
                <a:solidFill>
                  <a:srgbClr val="1E293B"/>
                </a:solidFill>
                <a:latin typeface="Noto Serif CJK SC"/>
              </a:defRPr>
            </a:pPr>
            <a:r>
              <a:rPr a:eaTypeface="Noto Serif CJK SC"/>
              <a:t>你们一定见过这两种人</a:t>
            </a:r>
          </a:p>
        </p:txBody>
      </p:sp>
      <p:sp>
        <p:nvSpPr>
          <p:cNvPr id="3" name="Rectangle 2"/>
          <p:cNvSpPr/>
          <p:nvPr/>
        </p:nvSpPr>
        <p:spPr>
          <a:xfrm>
            <a:off x="5989320" y="1188720"/>
            <a:ext cx="19050" cy="16459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188720"/>
            <a:ext cx="182880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✓ 第一种人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484632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给方向 → 自己规划路径</a:t>
            </a:r>
          </a:p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找资源、复盘、迭代</a:t>
            </a:r>
          </a:p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自带发动机，不需要人推</a:t>
            </a:r>
          </a:p>
        </p:txBody>
      </p:sp>
      <p:sp>
        <p:nvSpPr>
          <p:cNvPr id="6" name="Rectangle 5"/>
          <p:cNvSpPr/>
          <p:nvPr/>
        </p:nvSpPr>
        <p:spPr>
          <a:xfrm>
            <a:off x="6492240" y="1188720"/>
            <a:ext cx="182880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❌ 第二种人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92240" y="1645920"/>
            <a:ext cx="5029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每一步都要推、每件事都要盯</a:t>
            </a:r>
          </a:p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盯得越紧，他越被动</a:t>
            </a:r>
          </a:p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永远在被催促的路上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206240"/>
            <a:ext cx="1072865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  <a:defRPr sz="2800" b="1">
                <a:solidFill>
                  <a:srgbClr val="B7791F"/>
                </a:solidFill>
                <a:latin typeface="Noto Serif CJK SC"/>
              </a:defRPr>
            </a:pPr>
            <a:r>
              <a:rPr a:eaTypeface="Noto Serif CJK SC"/>
              <a:t>前者不需要管理，后者无法被管理。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72865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  <a:defRPr sz="3800" b="1">
                <a:solidFill>
                  <a:srgbClr val="1E293B"/>
                </a:solidFill>
                <a:latin typeface="Noto Serif CJK SC"/>
              </a:defRPr>
            </a:pPr>
            <a:r>
              <a:rPr a:eaTypeface="Noto Serif CJK SC"/>
              <a:t>关于自驱力，市面上的说法……</a:t>
            </a:r>
          </a:p>
        </p:txBody>
      </p:sp>
      <p:sp>
        <p:nvSpPr>
          <p:cNvPr id="3" name="Rectangle 2"/>
          <p:cNvSpPr/>
          <p:nvPr/>
        </p:nvSpPr>
        <p:spPr>
          <a:xfrm>
            <a:off x="777240" y="1280160"/>
            <a:ext cx="3200400" cy="246888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463040" y="1645920"/>
            <a:ext cx="164592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说法一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194560"/>
            <a:ext cx="29260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孩子天生就没有</a:t>
            </a:r>
            <a:br/>
            <a:r>
              <a:rPr a:eaTypeface="Noto Sans CJK SC"/>
              <a:t>自驱力</a:t>
            </a:r>
          </a:p>
        </p:txBody>
      </p:sp>
      <p:sp>
        <p:nvSpPr>
          <p:cNvPr id="6" name="Rectangle 5"/>
          <p:cNvSpPr/>
          <p:nvPr/>
        </p:nvSpPr>
        <p:spPr>
          <a:xfrm>
            <a:off x="4297680" y="1280160"/>
            <a:ext cx="3200400" cy="246888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983480" y="1645920"/>
            <a:ext cx="164592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说法二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34840" y="2194560"/>
            <a:ext cx="29260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自驱力就是要</a:t>
            </a:r>
            <a:br/>
            <a:r>
              <a:rPr a:eaTypeface="Noto Sans CJK SC"/>
              <a:t>靠逼</a:t>
            </a:r>
          </a:p>
        </p:txBody>
      </p:sp>
      <p:sp>
        <p:nvSpPr>
          <p:cNvPr id="9" name="Rectangle 8"/>
          <p:cNvSpPr/>
          <p:nvPr/>
        </p:nvSpPr>
        <p:spPr>
          <a:xfrm>
            <a:off x="7818120" y="1280160"/>
            <a:ext cx="3200400" cy="246888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503920" y="1645920"/>
            <a:ext cx="164592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说法三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955280" y="2194560"/>
            <a:ext cx="29260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等长大了自然</a:t>
            </a:r>
            <a:br/>
            <a:r>
              <a:rPr a:eaTypeface="Noto Sans CJK SC"/>
              <a:t>就有了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4023360"/>
            <a:ext cx="10728655" cy="219456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188720" y="4160520"/>
            <a:ext cx="9814255" cy="1905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188720" y="5989320"/>
            <a:ext cx="9814255" cy="1905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88720" y="4389120"/>
            <a:ext cx="9814255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  <a:defRPr sz="2600" b="1">
                <a:solidFill>
                  <a:srgbClr val="B7791F"/>
                </a:solidFill>
                <a:latin typeface="Noto Serif CJK SC"/>
              </a:defRPr>
            </a:pPr>
            <a:r>
              <a:rPr a:eaTypeface="Noto Serif CJK SC"/>
              <a:t>这些说法背后藏着同一个假设——</a:t>
            </a:r>
            <a:br/>
            <a:r>
              <a:rPr a:eaTypeface="Noto Serif CJK SC"/>
              <a:t>自驱力是"天赋"。</a:t>
            </a:r>
            <a:br/>
            <a:r>
              <a:rPr a:eaTypeface="Noto Serif CJK SC"/>
              <a:t>但这个假设，是错的。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82880"/>
            <a:ext cx="10728655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  <a:defRPr sz="3800" b="1">
                <a:solidFill>
                  <a:srgbClr val="1E293B"/>
                </a:solidFill>
                <a:latin typeface="Noto Serif CJK SC"/>
              </a:defRPr>
            </a:pPr>
            <a:r>
              <a:rPr a:eaTypeface="Noto Serif CJK SC"/>
              <a:t>误区一 · 天赋论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777240"/>
            <a:ext cx="10728655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  <a:defRPr sz="2100" b="0">
                <a:solidFill>
                  <a:srgbClr val="B42318"/>
                </a:solidFill>
                <a:latin typeface="Noto Sans CJK SC"/>
              </a:defRPr>
            </a:pPr>
            <a:r>
              <a:rPr a:eaTypeface="Noto Sans CJK SC"/>
              <a:t>"自驱力是天生的，有的孩子就是懒。"</a:t>
            </a:r>
          </a:p>
        </p:txBody>
      </p:sp>
      <p:sp>
        <p:nvSpPr>
          <p:cNvPr id="4" name="Rectangle 3"/>
          <p:cNvSpPr/>
          <p:nvPr/>
        </p:nvSpPr>
        <p:spPr>
          <a:xfrm>
            <a:off x="5989320" y="1325880"/>
            <a:ext cx="19050" cy="16459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371600"/>
            <a:ext cx="182880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❌ 天赋论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484632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自驱力不是天赋，是"被激活"的状态</a:t>
            </a:r>
          </a:p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每个孩子在热爱的事上都有过"忘我时刻"</a:t>
            </a:r>
          </a:p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游戏通宵、乐高整天、废寝忘食</a:t>
            </a:r>
          </a:p>
        </p:txBody>
      </p:sp>
      <p:sp>
        <p:nvSpPr>
          <p:cNvPr id="7" name="Rectangle 6"/>
          <p:cNvSpPr/>
          <p:nvPr/>
        </p:nvSpPr>
        <p:spPr>
          <a:xfrm>
            <a:off x="6492240" y="1371600"/>
            <a:ext cx="182880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✓ 激活论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92240" y="1828800"/>
            <a:ext cx="5029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他不是没有自驱力</a:t>
            </a:r>
          </a:p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他只是没在"学习"这件事上被激活</a:t>
            </a:r>
          </a:p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关键不是有没有，而是点没点燃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4114800"/>
            <a:ext cx="1072865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  <a:defRPr sz="2800" b="1">
                <a:solidFill>
                  <a:srgbClr val="B7791F"/>
                </a:solidFill>
                <a:latin typeface="Noto Serif CJK SC"/>
              </a:defRPr>
            </a:pPr>
            <a:r>
              <a:rPr a:eaTypeface="Noto Serif CJK SC"/>
              <a:t>自驱力像火种，每个孩子心里都有。</a:t>
            </a:r>
            <a:br/>
            <a:r>
              <a:rPr a:eaTypeface="Noto Serif CJK SC"/>
              <a:t>区别在于——有的被点燃了，有的被浇灭了。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82880"/>
            <a:ext cx="10728655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  <a:defRPr sz="3800" b="1">
                <a:solidFill>
                  <a:srgbClr val="1E293B"/>
                </a:solidFill>
                <a:latin typeface="Noto Serif CJK SC"/>
              </a:defRPr>
            </a:pPr>
            <a:r>
              <a:rPr a:eaTypeface="Noto Serif CJK SC"/>
              <a:t>误区二 · 逼迫论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777240"/>
            <a:ext cx="10728655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  <a:defRPr sz="2100" b="0">
                <a:solidFill>
                  <a:srgbClr val="B42318"/>
                </a:solidFill>
                <a:latin typeface="Noto Sans CJK SC"/>
              </a:defRPr>
            </a:pPr>
            <a:r>
              <a:rPr a:eaTypeface="Noto Sans CJK SC"/>
              <a:t>"自驱力就是要靠逼，逼出来就好了。"</a:t>
            </a:r>
          </a:p>
        </p:txBody>
      </p:sp>
      <p:sp>
        <p:nvSpPr>
          <p:cNvPr id="4" name="Rectangle 3"/>
          <p:cNvSpPr/>
          <p:nvPr/>
        </p:nvSpPr>
        <p:spPr>
          <a:xfrm>
            <a:off x="5989320" y="1325880"/>
            <a:ext cx="19050" cy="16459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371600"/>
            <a:ext cx="219456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❌ 逼迫式管理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484632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密密麻麻的时间表</a:t>
            </a:r>
          </a:p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层层叠叠的奖惩</a:t>
            </a:r>
          </a:p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监工一样守在身边</a:t>
            </a:r>
          </a:p>
        </p:txBody>
      </p:sp>
      <p:sp>
        <p:nvSpPr>
          <p:cNvPr id="7" name="Rectangle 6"/>
          <p:cNvSpPr/>
          <p:nvPr/>
        </p:nvSpPr>
        <p:spPr>
          <a:xfrm>
            <a:off x="6492240" y="1371600"/>
            <a:ext cx="182880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✓ 残酷真相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92240" y="1828800"/>
            <a:ext cx="5029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逼了三年，看起来好像有效果</a:t>
            </a:r>
          </a:p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但你在和不在，他是两个样子</a:t>
            </a:r>
          </a:p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外部压力消失，立刻停摆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4114800"/>
            <a:ext cx="1072865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  <a:defRPr sz="2800" b="1">
                <a:solidFill>
                  <a:srgbClr val="B7791F"/>
                </a:solidFill>
                <a:latin typeface="Noto Serif CJK SC"/>
              </a:defRPr>
            </a:pPr>
            <a:r>
              <a:rPr a:eaTypeface="Noto Serif CJK SC"/>
              <a:t>逼出来的"自驱力"，本质上是一场表演。</a:t>
            </a:r>
            <a:br/>
            <a:r>
              <a:rPr a:eaTypeface="Noto Serif CJK SC"/>
              <a:t>他在演给你看。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82880"/>
            <a:ext cx="10728655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  <a:defRPr sz="3800" b="1">
                <a:solidFill>
                  <a:srgbClr val="1E293B"/>
                </a:solidFill>
                <a:latin typeface="Noto Serif CJK SC"/>
              </a:defRPr>
            </a:pPr>
            <a:r>
              <a:rPr a:eaTypeface="Noto Serif CJK SC"/>
              <a:t>误区三 · 等待论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777240"/>
            <a:ext cx="10728655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  <a:defRPr sz="2100" b="0">
                <a:solidFill>
                  <a:srgbClr val="B42318"/>
                </a:solidFill>
                <a:latin typeface="Noto Sans CJK SC"/>
              </a:defRPr>
            </a:pPr>
            <a:r>
              <a:rPr a:eaTypeface="Noto Sans CJK SC"/>
              <a:t>"自驱力等长大了自然就有了。"</a:t>
            </a:r>
          </a:p>
        </p:txBody>
      </p:sp>
      <p:sp>
        <p:nvSpPr>
          <p:cNvPr id="4" name="Rectangle 3"/>
          <p:cNvSpPr/>
          <p:nvPr/>
        </p:nvSpPr>
        <p:spPr>
          <a:xfrm>
            <a:off x="5989320" y="1325880"/>
            <a:ext cx="19050" cy="16459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371600"/>
            <a:ext cx="182880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❌ 等待长大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484632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等孩子长大自然就懂事了</a:t>
            </a:r>
          </a:p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"我家孩子还小，大了就好了"</a:t>
            </a:r>
          </a:p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等来的不是成熟，是习惯固化</a:t>
            </a:r>
          </a:p>
        </p:txBody>
      </p:sp>
      <p:sp>
        <p:nvSpPr>
          <p:cNvPr id="7" name="Rectangle 6"/>
          <p:cNvSpPr/>
          <p:nvPr/>
        </p:nvSpPr>
        <p:spPr>
          <a:xfrm>
            <a:off x="6492240" y="1371600"/>
            <a:ext cx="182880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✓ 主动培养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92240" y="1828800"/>
            <a:ext cx="5029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没在小的时候养成，不会大的时候自动出现</a:t>
            </a:r>
          </a:p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不管理现金流的企业不会突然财务健康</a:t>
            </a:r>
          </a:p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不锻炼的身体不会50岁自动强壮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4114800"/>
            <a:ext cx="1072865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  <a:defRPr sz="2800" b="1">
                <a:solidFill>
                  <a:srgbClr val="B7791F"/>
                </a:solidFill>
                <a:latin typeface="Noto Serif CJK SC"/>
              </a:defRPr>
            </a:pPr>
            <a:r>
              <a:rPr a:eaTypeface="Noto Serif CJK SC"/>
              <a:t>自驱力不是"等"来的，是"养"出来的。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